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6"/>
  </p:notesMasterIdLst>
  <p:sldIdLst>
    <p:sldId id="256" r:id="rId2"/>
    <p:sldId id="258" r:id="rId3"/>
    <p:sldId id="263" r:id="rId4"/>
    <p:sldId id="264" r:id="rId5"/>
    <p:sldId id="259" r:id="rId6"/>
    <p:sldId id="262" r:id="rId7"/>
    <p:sldId id="267" r:id="rId8"/>
    <p:sldId id="268" r:id="rId9"/>
    <p:sldId id="269" r:id="rId10"/>
    <p:sldId id="265" r:id="rId11"/>
    <p:sldId id="266" r:id="rId12"/>
    <p:sldId id="270" r:id="rId13"/>
    <p:sldId id="260" r:id="rId14"/>
    <p:sldId id="261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ibre Franklin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4514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real demo go through!</a:t>
            </a:r>
            <a:endParaRPr dirty="0"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8843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Challenges in Juggling between GitHub Actions and Terraform Cloud?</a:t>
            </a:r>
            <a:br>
              <a:rPr lang="en-US" dirty="0"/>
            </a:br>
            <a:r>
              <a:rPr lang="en-US" dirty="0"/>
              <a:t>Managing separate pipelines at two different platforms.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Integration Nirvana</a:t>
            </a:r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93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Integration Nirvana</a:t>
            </a:r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743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467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473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219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370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_DevSecOps">
  <p:cSld name="1_Title Slide_DevSecOp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A picture containing text, brick, tile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523" y="4383585"/>
            <a:ext cx="2159675" cy="21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699267" y="4988950"/>
            <a:ext cx="6973281" cy="46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4699268" y="2163539"/>
            <a:ext cx="6973281" cy="232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4699268" y="1607390"/>
            <a:ext cx="5799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CC00"/>
                </a:solidFill>
                <a:latin typeface="Arial Rounded"/>
                <a:ea typeface="Arial Rounded"/>
                <a:cs typeface="Arial Rounded"/>
                <a:sym typeface="Arial Rounded"/>
              </a:rPr>
              <a:t>OCTOBER</a:t>
            </a:r>
            <a:r>
              <a:rPr lang="en-US" sz="1400" b="0" i="0" u="none" strike="noStrike" cap="non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 26, 2023</a:t>
            </a:r>
            <a:endParaRPr/>
          </a:p>
        </p:txBody>
      </p:sp>
      <p:pic>
        <p:nvPicPr>
          <p:cNvPr id="20" name="Google Shape;20;p2" descr="A neon sign with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160" y="458433"/>
            <a:ext cx="2936343" cy="158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A picture containing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9051" y="2058533"/>
            <a:ext cx="1312997" cy="126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 descr="A picture containing ligh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29933" y="3406348"/>
            <a:ext cx="1191332" cy="149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A picture containing text, ligh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340510">
            <a:off x="10577790" y="5689336"/>
            <a:ext cx="1005862" cy="97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A picture containing ligh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358" y="3130094"/>
            <a:ext cx="1335693" cy="102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1154490" y="3335480"/>
            <a:ext cx="6050648" cy="296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_mic">
  <p:cSld name="1_Content_mic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178432" y="2754488"/>
            <a:ext cx="9839524" cy="360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178433" y="1682044"/>
            <a:ext cx="9839524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  <a:defRPr sz="44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_mic">
  <p:cSld name="3_Content_mic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-3635"/>
            <a:ext cx="12192000" cy="1776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3375377" y="1477680"/>
            <a:ext cx="8476196" cy="497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3375378" y="405236"/>
            <a:ext cx="8476196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  <a:defRPr sz="44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39" name="Google Shape;39;p5" descr="A picture containing text, brick, tile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9455"/>
            <a:ext cx="293511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996" y="5047998"/>
            <a:ext cx="1444181" cy="144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780" y="365821"/>
            <a:ext cx="1851817" cy="93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 descr="A picture containing ligh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01459">
            <a:off x="482494" y="3270208"/>
            <a:ext cx="1113888" cy="133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 descr="A picture containing light, blu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718739" y="1773142"/>
            <a:ext cx="1903351" cy="14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_speakers">
  <p:cSld name="1_Content_speaker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2813206" y="1891312"/>
            <a:ext cx="6565585" cy="46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2813206" y="2602086"/>
            <a:ext cx="6565585" cy="204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pic>
        <p:nvPicPr>
          <p:cNvPr id="47" name="Google Shape;47;p6" descr="A picture containing text, brick, tile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2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062" y="189093"/>
            <a:ext cx="2807594" cy="87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 descr="A picture containing light, blu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74130" flipH="1">
            <a:off x="9961436" y="-51325"/>
            <a:ext cx="1769027" cy="135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-Motif_mic">
  <p:cSld name="1_Blank-Motif_mic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 descr="A picture containing text, brick, tile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487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8327" y="2569017"/>
            <a:ext cx="3352754" cy="169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9107" y="354698"/>
            <a:ext cx="1978782" cy="1913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 descr="A picture containing ligh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91352" y="2238981"/>
            <a:ext cx="1795423" cy="224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 descr="A picture containing text, ligh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340510">
            <a:off x="2464350" y="4776457"/>
            <a:ext cx="1665792" cy="161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 descr="A picture containing light, blu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98056" y="402657"/>
            <a:ext cx="2143172" cy="163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 descr="A picture containing ligh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97951" y="4935270"/>
            <a:ext cx="2012985" cy="153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 descr="A picture containing light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3795" y="2335534"/>
            <a:ext cx="1674261" cy="200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Motif_mic">
  <p:cSld name="Blank-Motif_mic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A picture containing text, brick, tiled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12192000" cy="12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 descr="Logo, company nam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6062" y="189093"/>
            <a:ext cx="2807594" cy="87106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6779906" y="624624"/>
            <a:ext cx="430085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TRACK: MODERN INFRASTRUCTURE</a:t>
            </a:r>
            <a:endParaRPr/>
          </a:p>
        </p:txBody>
      </p:sp>
      <p:pic>
        <p:nvPicPr>
          <p:cNvPr id="13" name="Google Shape;13;p1" descr="A picture containing light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930270" y="12346"/>
            <a:ext cx="954683" cy="1194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4699267" y="4988950"/>
            <a:ext cx="6973281" cy="46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dirty="0"/>
              <a:t>Aniket Kumar Sinha, Rapid Circle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dirty="0"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699268" y="2163539"/>
            <a:ext cx="6973281" cy="232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dirty="0"/>
              <a:t>Revolutionizing Cloud Infrastructure Deployment: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dirty="0"/>
              <a:t>Unleashing the Power of Integration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3375378" y="405236"/>
            <a:ext cx="8476196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</a:pPr>
            <a:r>
              <a:rPr lang="en-US" dirty="0"/>
              <a:t>Integration Nirvana Steps</a:t>
            </a:r>
            <a:endParaRPr dirty="0"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3375378" y="1128430"/>
            <a:ext cx="8476196" cy="497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indent="-457200"/>
            <a:r>
              <a:rPr lang="en-US" sz="2500" dirty="0"/>
              <a:t>Create the GitHub Actions workflow file with Terraform steps (.</a:t>
            </a:r>
            <a:r>
              <a:rPr lang="en-US" sz="2500" dirty="0" err="1"/>
              <a:t>github</a:t>
            </a:r>
            <a:r>
              <a:rPr lang="en-US" sz="2500" dirty="0"/>
              <a:t>/workflows/</a:t>
            </a:r>
            <a:r>
              <a:rPr lang="en-US" sz="2500" dirty="0" err="1"/>
              <a:t>deploy.yaml</a:t>
            </a:r>
            <a:r>
              <a:rPr lang="en-US" sz="2500" dirty="0"/>
              <a:t>).</a:t>
            </a:r>
            <a:endParaRPr sz="25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386633-EC0D-A7C2-4ACF-E6235413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898" y="1867926"/>
            <a:ext cx="4482594" cy="51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3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793750" y="1656644"/>
            <a:ext cx="9839524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</a:pPr>
            <a:r>
              <a:rPr lang="en-US" dirty="0"/>
              <a:t>Deployment Show✅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EC0A6-5C9A-3108-1CAC-8E518654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28" y="3065328"/>
            <a:ext cx="11667344" cy="266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91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B37371-ED0B-67FC-3798-07E89ABC6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5377" y="1757080"/>
            <a:ext cx="3844573" cy="4975084"/>
          </a:xfrm>
        </p:spPr>
        <p:txBody>
          <a:bodyPr/>
          <a:lstStyle/>
          <a:p>
            <a:r>
              <a:rPr lang="en-US" dirty="0"/>
              <a:t>Code repository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0800" indent="0" algn="ctr">
              <a:buNone/>
            </a:pPr>
            <a:r>
              <a:rPr lang="en-US" sz="1100" b="0" dirty="0">
                <a:solidFill>
                  <a:srgbClr val="FF0000"/>
                </a:solidFill>
              </a:rPr>
              <a:t>github.com/aniketkumarsinha/tfc-integration-gh-action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E1B824-FD0B-F64C-1E15-0381C0BA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review</a:t>
            </a:r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B5BB488C-595E-D2EA-87B7-BF3AB51D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175" y="2403475"/>
            <a:ext cx="2466975" cy="246697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12E31F3-95EB-771E-F7EA-4C2FCFF1A9FB}"/>
              </a:ext>
            </a:extLst>
          </p:cNvPr>
          <p:cNvSpPr txBox="1">
            <a:spLocks/>
          </p:cNvSpPr>
          <p:nvPr/>
        </p:nvSpPr>
        <p:spPr>
          <a:xfrm>
            <a:off x="7613476" y="1757080"/>
            <a:ext cx="4349924" cy="497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dirty="0"/>
              <a:t>State file migration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0800" indent="0" algn="ctr">
              <a:buFont typeface="Arial"/>
              <a:buNone/>
            </a:pPr>
            <a:r>
              <a:rPr lang="en-US" sz="1100" b="0" dirty="0">
                <a:solidFill>
                  <a:srgbClr val="FF0000"/>
                </a:solidFill>
              </a:rPr>
              <a:t>bit.ly/</a:t>
            </a:r>
            <a:r>
              <a:rPr lang="en-US" sz="1100" b="0" dirty="0" err="1">
                <a:solidFill>
                  <a:srgbClr val="FF0000"/>
                </a:solidFill>
              </a:rPr>
              <a:t>tf</a:t>
            </a:r>
            <a:r>
              <a:rPr lang="en-US" sz="1100" b="0" dirty="0">
                <a:solidFill>
                  <a:srgbClr val="FF0000"/>
                </a:solidFill>
              </a:rPr>
              <a:t>-</a:t>
            </a:r>
            <a:r>
              <a:rPr lang="en-US" sz="1100" b="0" dirty="0" err="1">
                <a:solidFill>
                  <a:srgbClr val="FF0000"/>
                </a:solidFill>
              </a:rPr>
              <a:t>statefile</a:t>
            </a:r>
            <a:r>
              <a:rPr lang="en-US" sz="1100" b="0" dirty="0">
                <a:solidFill>
                  <a:srgbClr val="FF0000"/>
                </a:solidFill>
              </a:rPr>
              <a:t>-migration</a:t>
            </a:r>
          </a:p>
        </p:txBody>
      </p:sp>
      <p:pic>
        <p:nvPicPr>
          <p:cNvPr id="8" name="Picture 7" descr="A qr code with a dinosaur&#10;&#10;Description automatically generated">
            <a:extLst>
              <a:ext uri="{FF2B5EF4-FFF2-40B4-BE49-F238E27FC236}">
                <a16:creationId xmlns:a16="http://schemas.microsoft.com/office/drawing/2014/main" id="{14747533-5DB9-2055-A186-CABC0994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424" y="2435224"/>
            <a:ext cx="2403475" cy="240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30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r code with a dinosaur&#10;&#10;Description automatically generated">
            <a:extLst>
              <a:ext uri="{FF2B5EF4-FFF2-40B4-BE49-F238E27FC236}">
                <a16:creationId xmlns:a16="http://schemas.microsoft.com/office/drawing/2014/main" id="{BC4FE6E6-4E1F-F450-8637-963D3750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80" y="3058900"/>
            <a:ext cx="2814635" cy="2814635"/>
          </a:xfrm>
          <a:prstGeom prst="rect">
            <a:avLst/>
          </a:prstGeom>
        </p:spPr>
      </p:pic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5226206" y="2668175"/>
            <a:ext cx="6565585" cy="46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/>
              <a:t>Connect with me: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2"/>
          </p:nvPr>
        </p:nvSpPr>
        <p:spPr>
          <a:xfrm>
            <a:off x="2813207" y="1582830"/>
            <a:ext cx="6565585" cy="82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None/>
            </a:pPr>
            <a:r>
              <a:rPr lang="en-US" dirty="0"/>
              <a:t>Thank you…</a:t>
            </a:r>
            <a:endParaRPr dirty="0"/>
          </a:p>
        </p:txBody>
      </p:sp>
      <p:pic>
        <p:nvPicPr>
          <p:cNvPr id="4" name="Picture 3" descr="A person wearing glasses and a pink shirt&#10;&#10;Description automatically generated">
            <a:extLst>
              <a:ext uri="{FF2B5EF4-FFF2-40B4-BE49-F238E27FC236}">
                <a16:creationId xmlns:a16="http://schemas.microsoft.com/office/drawing/2014/main" id="{FEE91C63-AB93-CE6A-0023-0863CC11C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25" y="2668175"/>
            <a:ext cx="3560164" cy="3560164"/>
          </a:xfrm>
          <a:prstGeom prst="ellipse">
            <a:avLst/>
          </a:prstGeom>
          <a:ln w="6350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9" name="Google Shape;87;p13">
            <a:extLst>
              <a:ext uri="{FF2B5EF4-FFF2-40B4-BE49-F238E27FC236}">
                <a16:creationId xmlns:a16="http://schemas.microsoft.com/office/drawing/2014/main" id="{47234346-9C20-EFC1-72DE-06033FE54651}"/>
              </a:ext>
            </a:extLst>
          </p:cNvPr>
          <p:cNvSpPr txBox="1">
            <a:spLocks/>
          </p:cNvSpPr>
          <p:nvPr/>
        </p:nvSpPr>
        <p:spPr>
          <a:xfrm>
            <a:off x="7191451" y="5627849"/>
            <a:ext cx="2660491" cy="29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1600" dirty="0">
                <a:solidFill>
                  <a:srgbClr val="FF0000"/>
                </a:solidFill>
              </a:rPr>
              <a:t>linktr.ee/aniketkumarsinha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and black logo&#10;&#10;Description automatically generated">
            <a:extLst>
              <a:ext uri="{FF2B5EF4-FFF2-40B4-BE49-F238E27FC236}">
                <a16:creationId xmlns:a16="http://schemas.microsoft.com/office/drawing/2014/main" id="{7FF58258-838B-C1A2-8193-F496A125F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18" y="1881142"/>
            <a:ext cx="3792514" cy="401011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82D4270-1A4B-7DAE-E5D9-36E1EF891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8268" y="2133885"/>
            <a:ext cx="3577643" cy="35046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4745F6-4F1E-D47C-954F-359FA08E756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096000" y="1238250"/>
            <a:ext cx="0" cy="56197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and black logo&#10;&#10;Description automatically generated">
            <a:extLst>
              <a:ext uri="{FF2B5EF4-FFF2-40B4-BE49-F238E27FC236}">
                <a16:creationId xmlns:a16="http://schemas.microsoft.com/office/drawing/2014/main" id="{7FF58258-838B-C1A2-8193-F496A125F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18" y="1881142"/>
            <a:ext cx="3792514" cy="401011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82D4270-1A4B-7DAE-E5D9-36E1EF891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8268" y="2133885"/>
            <a:ext cx="3577643" cy="35046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4745F6-4F1E-D47C-954F-359FA08E756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6096000" y="1238250"/>
            <a:ext cx="0" cy="56197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D1926E-5549-0057-F520-7BEF2A05B70B}"/>
              </a:ext>
            </a:extLst>
          </p:cNvPr>
          <p:cNvSpPr txBox="1"/>
          <p:nvPr/>
        </p:nvSpPr>
        <p:spPr>
          <a:xfrm>
            <a:off x="5434266" y="3224480"/>
            <a:ext cx="1323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🤝</a:t>
            </a:r>
          </a:p>
        </p:txBody>
      </p:sp>
    </p:spTree>
    <p:extLst>
      <p:ext uri="{BB962C8B-B14F-4D97-AF65-F5344CB8AC3E}">
        <p14:creationId xmlns:p14="http://schemas.microsoft.com/office/powerpoint/2010/main" val="71284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and black logo&#10;&#10;Description automatically generated">
            <a:extLst>
              <a:ext uri="{FF2B5EF4-FFF2-40B4-BE49-F238E27FC236}">
                <a16:creationId xmlns:a16="http://schemas.microsoft.com/office/drawing/2014/main" id="{8B5DE6D1-C462-C476-3A1E-1D9E880CE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18" y="1900192"/>
            <a:ext cx="3792514" cy="4010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190B23-F30E-D9D1-93C8-F83D413B653D}"/>
              </a:ext>
            </a:extLst>
          </p:cNvPr>
          <p:cNvSpPr txBox="1"/>
          <p:nvPr/>
        </p:nvSpPr>
        <p:spPr>
          <a:xfrm>
            <a:off x="5434266" y="3224480"/>
            <a:ext cx="1323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+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7ACF7B4-F8A8-2116-BA2A-54D8D889C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018" y="2342680"/>
            <a:ext cx="3125137" cy="312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5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3375378" y="405236"/>
            <a:ext cx="8476196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</a:pPr>
            <a:r>
              <a:rPr lang="en-US" dirty="0"/>
              <a:t>Prerequisites</a:t>
            </a:r>
            <a:endParaRPr dirty="0"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3375377" y="1477680"/>
            <a:ext cx="8476196" cy="497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Basics of Terraform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Terraform Cloud Account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GitHub Account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178432" y="2703688"/>
            <a:ext cx="9839524" cy="360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Create Terraform Cloud Workspace with API-driven Workflow.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Create new User API token from User Settings page.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178433" y="1682044"/>
            <a:ext cx="9839524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</a:pPr>
            <a:r>
              <a:rPr lang="en-US" dirty="0"/>
              <a:t>Integration Nirvana Steps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F7A919-42F4-8BD5-D6FC-22E94455C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80" y="4051424"/>
            <a:ext cx="8602740" cy="27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178433" y="2568879"/>
            <a:ext cx="9839524" cy="360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Add the API token as Secret in GitHub repository.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178433" y="1682044"/>
            <a:ext cx="9839524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</a:pPr>
            <a:r>
              <a:rPr lang="en-US" dirty="0"/>
              <a:t>Integration Nirvana Steps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CA9C3E-2582-FF7D-EF95-5ABD5A47D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091648"/>
            <a:ext cx="6559550" cy="36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3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176238" y="2485532"/>
            <a:ext cx="9839524" cy="360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700" dirty="0"/>
              <a:t>Add Azure details such as Subscription ID, Client ID, Client Secret, and Tenant ID in TFC workspace variables.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178433" y="1682044"/>
            <a:ext cx="9839524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</a:pPr>
            <a:r>
              <a:rPr lang="en-US" dirty="0"/>
              <a:t>Integration Nirvana Steps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E233C-7AC4-DFBA-0498-CF38D0F0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3354727"/>
            <a:ext cx="7899400" cy="335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5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1176238" y="2485532"/>
            <a:ext cx="9839524" cy="360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 </a:t>
            </a:r>
            <a:r>
              <a:rPr lang="en-US"/>
              <a:t>your GitHub </a:t>
            </a:r>
            <a:r>
              <a:rPr lang="en-US" dirty="0"/>
              <a:t>repository create main.tf file with some resource configuration.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Add terraform providers block with specific details of TFC workspace.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178433" y="1682044"/>
            <a:ext cx="9839524" cy="80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Rounded"/>
              <a:buNone/>
            </a:pPr>
            <a:r>
              <a:rPr lang="en-US" dirty="0"/>
              <a:t>Integration Nirvana Steps</a:t>
            </a:r>
            <a:endParaRPr dirty="0"/>
          </a:p>
        </p:txBody>
      </p:sp>
      <p:pic>
        <p:nvPicPr>
          <p:cNvPr id="12" name="Picture 1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B1C9C03-E5B4-FAE0-A9F4-65AE39086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46" y="3695700"/>
            <a:ext cx="3447774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2442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199</Words>
  <Application>Microsoft Office PowerPoint</Application>
  <PresentationFormat>Widescreen</PresentationFormat>
  <Paragraphs>46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Libre Franklin</vt:lpstr>
      <vt:lpstr>Arial Rounded</vt:lpstr>
      <vt:lpstr>Calibri</vt:lpstr>
      <vt:lpstr>Arial</vt:lpstr>
      <vt:lpstr>1_Custom Design</vt:lpstr>
      <vt:lpstr>PowerPoint Presentation</vt:lpstr>
      <vt:lpstr>PowerPoint Presentation</vt:lpstr>
      <vt:lpstr>PowerPoint Presentation</vt:lpstr>
      <vt:lpstr>PowerPoint Presentation</vt:lpstr>
      <vt:lpstr>Prerequisites</vt:lpstr>
      <vt:lpstr>Integration Nirvana Steps</vt:lpstr>
      <vt:lpstr>Integration Nirvana Steps</vt:lpstr>
      <vt:lpstr>Integration Nirvana Steps</vt:lpstr>
      <vt:lpstr>Integration Nirvana Steps</vt:lpstr>
      <vt:lpstr>Integration Nirvana Steps</vt:lpstr>
      <vt:lpstr>Deployment Show✅</vt:lpstr>
      <vt:lpstr>Links to review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Aniket Kumar Sinha</cp:lastModifiedBy>
  <cp:revision>6</cp:revision>
  <dcterms:modified xsi:type="dcterms:W3CDTF">2023-10-22T15:52:29Z</dcterms:modified>
</cp:coreProperties>
</file>